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700" r:id="rId2"/>
    <p:sldId id="2084" r:id="rId3"/>
    <p:sldId id="2085" r:id="rId4"/>
    <p:sldId id="2092" r:id="rId5"/>
    <p:sldId id="2093" r:id="rId6"/>
    <p:sldId id="2035" r:id="rId7"/>
    <p:sldId id="2094" r:id="rId8"/>
    <p:sldId id="2095" r:id="rId9"/>
    <p:sldId id="169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8"/>
    <a:srgbClr val="3B3838"/>
    <a:srgbClr val="FF0000"/>
    <a:srgbClr val="000000"/>
    <a:srgbClr val="92D3DF"/>
    <a:srgbClr val="53B9CD"/>
    <a:srgbClr val="50CFDA"/>
    <a:srgbClr val="DEE4FA"/>
    <a:srgbClr val="486AE5"/>
    <a:srgbClr val="24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04-Jan-21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600" dirty="0"/>
              <a:t>ISBN 020a and ISSN 022a in shared folder “</a:t>
            </a:r>
            <a:r>
              <a:rPr lang="en-US" sz="2600"/>
              <a:t>Bibliographic Details”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72493-81DE-4260-AB75-BDDF7021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20" y="524814"/>
            <a:ext cx="6849194" cy="40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680486"/>
            <a:ext cx="8282085" cy="739136"/>
          </a:xfrm>
        </p:spPr>
        <p:txBody>
          <a:bodyPr>
            <a:normAutofit/>
          </a:bodyPr>
          <a:lstStyle/>
          <a:p>
            <a:r>
              <a:rPr lang="en-US" sz="2000" dirty="0"/>
              <a:t>Two new fields - ISBN Valid and ISSN Valid were added to all Bibliographic Details folders: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8D3DF4-5A74-4C41-9DB1-38D6B03C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77" y="1491630"/>
            <a:ext cx="2924175" cy="2886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A1ABEC-3273-45C9-AE04-18721A9D5E8D}"/>
              </a:ext>
            </a:extLst>
          </p:cNvPr>
          <p:cNvSpPr/>
          <p:nvPr/>
        </p:nvSpPr>
        <p:spPr>
          <a:xfrm>
            <a:off x="3443350" y="3867894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49E8B-0903-4AB6-A1BB-52582DEF73A4}"/>
              </a:ext>
            </a:extLst>
          </p:cNvPr>
          <p:cNvSpPr/>
          <p:nvPr/>
        </p:nvSpPr>
        <p:spPr>
          <a:xfrm>
            <a:off x="3443350" y="3433560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11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680486"/>
            <a:ext cx="8282085" cy="2611344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For MARC 21 –</a:t>
            </a:r>
          </a:p>
          <a:p>
            <a:pPr marL="0" indent="0" algn="just">
              <a:buNone/>
            </a:pPr>
            <a:r>
              <a:rPr lang="en-US" sz="2000" dirty="0"/>
              <a:t>	ISBN valid contains 020 subfield a.</a:t>
            </a:r>
          </a:p>
          <a:p>
            <a:pPr marL="0" indent="0" algn="just">
              <a:buNone/>
            </a:pPr>
            <a:r>
              <a:rPr lang="en-US" sz="2000" dirty="0"/>
              <a:t>	ISSN valid contains 022 subfield a.</a:t>
            </a:r>
          </a:p>
          <a:p>
            <a:pPr algn="just"/>
            <a:r>
              <a:rPr lang="en-US" sz="2000" dirty="0"/>
              <a:t>For UNIMARC – </a:t>
            </a:r>
          </a:p>
          <a:p>
            <a:pPr marL="0" indent="0" algn="just">
              <a:buNone/>
            </a:pPr>
            <a:r>
              <a:rPr lang="en-US" sz="2000" dirty="0"/>
              <a:t>	ISBN valid contains 010 subfield a.</a:t>
            </a:r>
          </a:p>
          <a:p>
            <a:pPr marL="0" indent="0" algn="just">
              <a:buNone/>
            </a:pPr>
            <a:r>
              <a:rPr lang="en-US" sz="2000" dirty="0"/>
              <a:t>	ISSN valid contains 011 subfield a.</a:t>
            </a:r>
          </a:p>
        </p:txBody>
      </p:sp>
    </p:spTree>
    <p:extLst>
      <p:ext uri="{BB962C8B-B14F-4D97-AF65-F5344CB8AC3E}">
        <p14:creationId xmlns:p14="http://schemas.microsoft.com/office/powerpoint/2010/main" val="238632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0FC65F-FDBC-4E66-BEA7-05AA4AB2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" y="1491630"/>
            <a:ext cx="8820472" cy="2853203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42D7DD2-CD7F-4EFF-B565-2F16797E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680486"/>
            <a:ext cx="8282085" cy="1171184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In the MARC 21 record below, we have two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020a</a:t>
            </a:r>
            <a:r>
              <a:rPr lang="en-US" sz="1800" dirty="0"/>
              <a:t>: 9783319471785 and 3319471783 and two </a:t>
            </a:r>
            <a:r>
              <a:rPr lang="en-US" sz="1800" b="1" dirty="0">
                <a:solidFill>
                  <a:srgbClr val="00A2E8"/>
                </a:solidFill>
              </a:rPr>
              <a:t>020z:</a:t>
            </a:r>
            <a:r>
              <a:rPr lang="en-US" sz="1800" dirty="0"/>
              <a:t> 9783319471778 and 3319471775.</a:t>
            </a:r>
          </a:p>
        </p:txBody>
      </p:sp>
    </p:spTree>
    <p:extLst>
      <p:ext uri="{BB962C8B-B14F-4D97-AF65-F5344CB8AC3E}">
        <p14:creationId xmlns:p14="http://schemas.microsoft.com/office/powerpoint/2010/main" val="176263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96180-8368-4ABA-89CD-E56D9B30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88" y="680486"/>
            <a:ext cx="8282085" cy="1171184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And here they are in Analytics: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0E4802-A8C1-4E90-A4B6-2B88E859ED02}"/>
              </a:ext>
            </a:extLst>
          </p:cNvPr>
          <p:cNvGrpSpPr/>
          <p:nvPr/>
        </p:nvGrpSpPr>
        <p:grpSpPr>
          <a:xfrm>
            <a:off x="1270992" y="1195114"/>
            <a:ext cx="5029200" cy="2049641"/>
            <a:chOff x="469201" y="1195114"/>
            <a:chExt cx="5029200" cy="2049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7FC5AC-6632-4369-9871-BD5278B3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201" y="1195114"/>
              <a:ext cx="5029200" cy="1381125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6B04D8-6464-4761-A146-21C1EC51E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9872" y="2499742"/>
              <a:ext cx="0" cy="432048"/>
            </a:xfrm>
            <a:prstGeom prst="straightConnector1">
              <a:avLst/>
            </a:prstGeom>
            <a:ln w="38100">
              <a:solidFill>
                <a:srgbClr val="3B38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39FC99-0DE8-44B8-BABA-2FB10DBA2D77}"/>
                </a:ext>
              </a:extLst>
            </p:cNvPr>
            <p:cNvSpPr txBox="1"/>
            <p:nvPr/>
          </p:nvSpPr>
          <p:spPr>
            <a:xfrm>
              <a:off x="3147201" y="2936978"/>
              <a:ext cx="545342" cy="3077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020a</a:t>
              </a:r>
              <a:endParaRPr lang="he-IL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583247-30AC-46EC-8D3E-BCC2E219F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807" y="2499742"/>
              <a:ext cx="0" cy="432048"/>
            </a:xfrm>
            <a:prstGeom prst="straightConnector1">
              <a:avLst/>
            </a:prstGeom>
            <a:ln w="38100">
              <a:solidFill>
                <a:srgbClr val="3B383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6AD865-5EC5-4FB8-9304-A7E9251E22DC}"/>
                </a:ext>
              </a:extLst>
            </p:cNvPr>
            <p:cNvSpPr txBox="1"/>
            <p:nvPr/>
          </p:nvSpPr>
          <p:spPr>
            <a:xfrm>
              <a:off x="4302217" y="2936978"/>
              <a:ext cx="979755" cy="30777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020a</a:t>
              </a:r>
              <a:r>
                <a:rPr lang="en-US" sz="1400" b="1" dirty="0"/>
                <a:t>, </a:t>
              </a:r>
              <a:r>
                <a:rPr lang="en-US" sz="1400" b="1" dirty="0">
                  <a:solidFill>
                    <a:srgbClr val="00A2E8"/>
                  </a:solidFill>
                </a:rPr>
                <a:t>020z</a:t>
              </a:r>
              <a:endParaRPr lang="he-IL" sz="1400" b="1" dirty="0">
                <a:solidFill>
                  <a:srgbClr val="00A2E8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FDB17-99D5-4581-8368-C1CDD7F181FE}"/>
                </a:ext>
              </a:extLst>
            </p:cNvPr>
            <p:cNvSpPr/>
            <p:nvPr/>
          </p:nvSpPr>
          <p:spPr>
            <a:xfrm>
              <a:off x="2843808" y="1529631"/>
              <a:ext cx="1224128" cy="3940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A4915F-7332-4FDA-998E-5CB06FE9BF21}"/>
                </a:ext>
              </a:extLst>
            </p:cNvPr>
            <p:cNvSpPr/>
            <p:nvPr/>
          </p:nvSpPr>
          <p:spPr>
            <a:xfrm>
              <a:off x="4139049" y="1529630"/>
              <a:ext cx="1224128" cy="3940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5FB80E-3B52-425A-A587-886090D3D20E}"/>
                </a:ext>
              </a:extLst>
            </p:cNvPr>
            <p:cNvSpPr/>
            <p:nvPr/>
          </p:nvSpPr>
          <p:spPr>
            <a:xfrm>
              <a:off x="4139049" y="1923678"/>
              <a:ext cx="1224128" cy="394047"/>
            </a:xfrm>
            <a:prstGeom prst="rect">
              <a:avLst/>
            </a:prstGeom>
            <a:noFill/>
            <a:ln>
              <a:solidFill>
                <a:srgbClr val="00A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62649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8577</TotalTime>
  <Words>128</Words>
  <Application>Microsoft Office PowerPoint</Application>
  <PresentationFormat>On-screen Show (16:9)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IGeLU_2016_16X9 (1)</vt:lpstr>
      <vt:lpstr>ISBN 020a and ISSN 022a in shared folder “Bibliographic Details”</vt:lpstr>
      <vt:lpstr>Introduction</vt:lpstr>
      <vt:lpstr>Introduction</vt:lpstr>
      <vt:lpstr>Introduction</vt:lpstr>
      <vt:lpstr>Introduction</vt:lpstr>
      <vt:lpstr>Example</vt:lpstr>
      <vt:lpstr>Example</vt:lpstr>
      <vt:lpstr>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583</cp:revision>
  <dcterms:created xsi:type="dcterms:W3CDTF">2017-01-02T15:10:30Z</dcterms:created>
  <dcterms:modified xsi:type="dcterms:W3CDTF">2021-01-04T14:50:37Z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